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5" r:id="rId3"/>
    <p:sldMasterId id="2147483686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Economica"/>
      <p:regular r:id="rId60"/>
      <p:bold r:id="rId61"/>
      <p:italic r:id="rId62"/>
      <p:boldItalic r:id="rId63"/>
    </p:embeddedFont>
    <p:embeddedFont>
      <p:font typeface="Open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Economica-italic.fntdata"/><Relationship Id="rId61" Type="http://schemas.openxmlformats.org/officeDocument/2006/relationships/font" Target="fonts/Economica-bold.fntdata"/><Relationship Id="rId20" Type="http://schemas.openxmlformats.org/officeDocument/2006/relationships/slide" Target="slides/slide14.xml"/><Relationship Id="rId64" Type="http://schemas.openxmlformats.org/officeDocument/2006/relationships/font" Target="fonts/OpenSans-regular.fntdata"/><Relationship Id="rId63" Type="http://schemas.openxmlformats.org/officeDocument/2006/relationships/font" Target="fonts/Economica-boldItalic.fntdata"/><Relationship Id="rId22" Type="http://schemas.openxmlformats.org/officeDocument/2006/relationships/slide" Target="slides/slide16.xml"/><Relationship Id="rId66" Type="http://schemas.openxmlformats.org/officeDocument/2006/relationships/font" Target="fonts/OpenSans-italic.fntdata"/><Relationship Id="rId21" Type="http://schemas.openxmlformats.org/officeDocument/2006/relationships/slide" Target="slides/slide15.xml"/><Relationship Id="rId65" Type="http://schemas.openxmlformats.org/officeDocument/2006/relationships/font" Target="fonts/OpenSans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OpenSans-boldItalic.fntdata"/><Relationship Id="rId60" Type="http://schemas.openxmlformats.org/officeDocument/2006/relationships/font" Target="fonts/Economica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59c07e34_2_5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59c07e34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ebbeace1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ebbeace1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ebbeace1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ebbeace1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ebbeace1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ebbeace1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ebbeace1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ebbeace1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ebbeace1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ebbeace1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e2cf66c4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e2cf66c4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69471efb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69471efb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69471efb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69471efb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cb7f5533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cb7f5533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cb7f5533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cb7f5533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9471efb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9471efb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cb7f5533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cb7f5533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cb7f5533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cb7f5533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cb7f5533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cb7f5533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cb7f5533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cb7f5533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cb7f5533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cb7f5533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cb7f5533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cb7f5533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cb7f5533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cb7f5533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cb7f5533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4cb7f5533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cb7f5533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cb7f5533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cb7f5533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4cb7f5533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59c07e3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559c07e3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4cb7f5533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4cb7f5533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cb7f5533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cb7f5533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cb7f5533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cb7f5533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69471efb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69471efb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54e48949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54e4894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cb7f5533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cb7f5533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cb7f5533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cb7f5533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cb7f5533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4cb7f5533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69471efb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69471efb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54e597c1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54e597c1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e2cf66c4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e2cf66c4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cb7f5533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cb7f5533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4cb7f5533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4cb7f5533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cb7f5533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cb7f5533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4cb7f55334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4cb7f5533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4cb7f5533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4cb7f5533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4cb7f5533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4cb7f553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4cb7f5533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4cb7f5533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4cb7f5533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4cb7f5533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69471efb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69471efb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69471efb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69471efb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ebbeace1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ebbeace1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4e2cf66c4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4e2cf66c4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cb7f55334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cb7f5533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4cb7f5533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4cb7f5533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fffb94e2e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fffb94e2e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ebbeace1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ebbeace1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e2cf66c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e2cf66c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ebbeace1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ebbeace1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cb7748a2f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cb7748a2f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6" name="Google Shape;56;p14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3446525" y="3544400"/>
            <a:ext cx="2077800" cy="479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2" name="Google Shape;62;p15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21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3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9" name="Google Shape;109;p26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0" name="Google Shape;110;p26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5" name="Google Shape;115;p27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6" name="Google Shape;116;p2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5" name="Google Shape;125;p29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6" name="Google Shape;126;p29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7" name="Google Shape;12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0" name="Google Shape;13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3" name="Google Shape;133;p31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4" name="Google Shape;13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2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8" name="Google Shape;13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" name="Google Shape;141;p3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p33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3" name="Google Shape;143;p33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4" name="Google Shape;144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148" name="Google Shape;14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5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35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3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58" name="Google Shape;158;p3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79" name="Google Shape;179;p38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80" name="Google Shape;180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1" name="Google Shape;181;p3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2" name="Google Shape;18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3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5" name="Google Shape;185;p3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6" name="Google Shape;186;p3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187" name="Google Shape;187;p3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8" name="Google Shape;188;p3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2" name="Google Shape;192;p39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3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6" name="Google Shape;196;p3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7" name="Google Shape;197;p3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198" name="Google Shape;198;p3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99" name="Google Shape;199;p3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3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2" name="Google Shape;20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5" name="Google Shape;205;p40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8" name="Google Shape;208;p4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9" name="Google Shape;209;p4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210" name="Google Shape;210;p4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1" name="Google Shape;211;p4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4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4" name="Google Shape;21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40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50.jpg"/><Relationship Id="rId7" Type="http://schemas.openxmlformats.org/officeDocument/2006/relationships/image" Target="../media/image1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5.png"/><Relationship Id="rId5" Type="http://schemas.openxmlformats.org/officeDocument/2006/relationships/image" Target="../media/image1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5.png"/><Relationship Id="rId5" Type="http://schemas.openxmlformats.org/officeDocument/2006/relationships/image" Target="../media/image1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jp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jp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jpg"/><Relationship Id="rId4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jp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jpg"/><Relationship Id="rId4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jp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jpg"/><Relationship Id="rId4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jpg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jpg"/><Relationship Id="rId4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jp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jpg"/><Relationship Id="rId4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jp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jpg"/><Relationship Id="rId4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jpg"/><Relationship Id="rId4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jpg"/><Relationship Id="rId4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jpg"/><Relationship Id="rId4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jpg"/><Relationship Id="rId4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jpg"/><Relationship Id="rId4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jpg"/><Relationship Id="rId4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jpg"/><Relationship Id="rId4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34.jpg"/><Relationship Id="rId5" Type="http://schemas.openxmlformats.org/officeDocument/2006/relationships/image" Target="../media/image31.jpg"/><Relationship Id="rId6" Type="http://schemas.openxmlformats.org/officeDocument/2006/relationships/image" Target="../media/image49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jpg"/><Relationship Id="rId4" Type="http://schemas.openxmlformats.org/officeDocument/2006/relationships/image" Target="../media/image41.png"/><Relationship Id="rId5" Type="http://schemas.openxmlformats.org/officeDocument/2006/relationships/image" Target="../media/image4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.jpg"/><Relationship Id="rId4" Type="http://schemas.openxmlformats.org/officeDocument/2006/relationships/image" Target="../media/image52.png"/><Relationship Id="rId5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3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5.png"/><Relationship Id="rId5" Type="http://schemas.openxmlformats.org/officeDocument/2006/relationships/image" Target="../media/image5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>
            <p:ph type="ctrTitle"/>
          </p:nvPr>
        </p:nvSpPr>
        <p:spPr>
          <a:xfrm>
            <a:off x="384750" y="2652125"/>
            <a:ext cx="47901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Kinyarwanda Voice-Interaction Hackathon: </a:t>
            </a:r>
            <a:r>
              <a:rPr lang="en" sz="1800">
                <a:solidFill>
                  <a:schemeClr val="accent6"/>
                </a:solidFill>
              </a:rPr>
              <a:t>Common Voice</a:t>
            </a:r>
            <a:endParaRPr sz="18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Speech Corpora</a:t>
            </a:r>
            <a:r>
              <a:rPr lang="en" sz="3600">
                <a:solidFill>
                  <a:schemeClr val="lt1"/>
                </a:solidFill>
              </a:rPr>
              <a:t>: </a:t>
            </a:r>
            <a:r>
              <a:rPr lang="en" sz="3600">
                <a:solidFill>
                  <a:srgbClr val="FF9900"/>
                </a:solidFill>
              </a:rPr>
              <a:t>English Data</a:t>
            </a:r>
            <a:endParaRPr sz="3600">
              <a:solidFill>
                <a:srgbClr val="DCE755"/>
              </a:solidFill>
            </a:endParaRPr>
          </a:p>
        </p:txBody>
      </p:sp>
      <p:pic>
        <p:nvPicPr>
          <p:cNvPr id="310" name="Google Shape;31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7301" y="4816725"/>
            <a:ext cx="816700" cy="233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50"/>
          <p:cNvGrpSpPr/>
          <p:nvPr/>
        </p:nvGrpSpPr>
        <p:grpSpPr>
          <a:xfrm>
            <a:off x="265384" y="1651436"/>
            <a:ext cx="1991197" cy="1969663"/>
            <a:chOff x="6104700" y="1346625"/>
            <a:chExt cx="2725800" cy="2725800"/>
          </a:xfrm>
        </p:grpSpPr>
        <p:sp>
          <p:nvSpPr>
            <p:cNvPr id="312" name="Google Shape;312;p50"/>
            <p:cNvSpPr/>
            <p:nvPr/>
          </p:nvSpPr>
          <p:spPr>
            <a:xfrm>
              <a:off x="6104700" y="1346625"/>
              <a:ext cx="2725800" cy="2725800"/>
            </a:xfrm>
            <a:prstGeom prst="ellipse">
              <a:avLst/>
            </a:prstGeom>
            <a:solidFill>
              <a:srgbClr val="DE1E05">
                <a:alpha val="81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librivox.png" id="313" name="Google Shape;313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01513" y="1842231"/>
              <a:ext cx="1532200" cy="153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50"/>
            <p:cNvSpPr txBox="1"/>
            <p:nvPr/>
          </p:nvSpPr>
          <p:spPr>
            <a:xfrm>
              <a:off x="6846612" y="3459678"/>
              <a:ext cx="12420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LibriSpeech</a:t>
              </a:r>
              <a:endParaRPr sz="14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grpSp>
        <p:nvGrpSpPr>
          <p:cNvPr id="315" name="Google Shape;315;p50"/>
          <p:cNvGrpSpPr/>
          <p:nvPr/>
        </p:nvGrpSpPr>
        <p:grpSpPr>
          <a:xfrm>
            <a:off x="6836196" y="1664925"/>
            <a:ext cx="1941860" cy="1942678"/>
            <a:chOff x="285725" y="1422825"/>
            <a:chExt cx="2725800" cy="2725800"/>
          </a:xfrm>
        </p:grpSpPr>
        <p:sp>
          <p:nvSpPr>
            <p:cNvPr id="316" name="Google Shape;316;p50"/>
            <p:cNvSpPr/>
            <p:nvPr/>
          </p:nvSpPr>
          <p:spPr>
            <a:xfrm>
              <a:off x="285725" y="1422825"/>
              <a:ext cx="2725800" cy="2725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0"/>
            <p:cNvSpPr txBox="1"/>
            <p:nvPr/>
          </p:nvSpPr>
          <p:spPr>
            <a:xfrm>
              <a:off x="611075" y="3513624"/>
              <a:ext cx="20751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Switchboard Corpus</a:t>
              </a:r>
              <a:endParaRPr sz="14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pic>
          <p:nvPicPr>
            <p:cNvPr id="318" name="Google Shape;318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0137" y="1956625"/>
              <a:ext cx="1557000" cy="1557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19" name="Google Shape;319;p50"/>
          <p:cNvGrpSpPr/>
          <p:nvPr/>
        </p:nvGrpSpPr>
        <p:grpSpPr>
          <a:xfrm>
            <a:off x="4608483" y="1664868"/>
            <a:ext cx="1941860" cy="1941860"/>
            <a:chOff x="3236863" y="1422825"/>
            <a:chExt cx="2725800" cy="2725800"/>
          </a:xfrm>
        </p:grpSpPr>
        <p:sp>
          <p:nvSpPr>
            <p:cNvPr id="320" name="Google Shape;320;p50"/>
            <p:cNvSpPr/>
            <p:nvPr/>
          </p:nvSpPr>
          <p:spPr>
            <a:xfrm>
              <a:off x="3236863" y="1422825"/>
              <a:ext cx="2725800" cy="2725800"/>
            </a:xfrm>
            <a:prstGeom prst="ellipse">
              <a:avLst/>
            </a:prstGeom>
            <a:solidFill>
              <a:srgbClr val="6FA8DC">
                <a:alpha val="803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0"/>
            <p:cNvSpPr txBox="1"/>
            <p:nvPr/>
          </p:nvSpPr>
          <p:spPr>
            <a:xfrm>
              <a:off x="3861922" y="3513637"/>
              <a:ext cx="14529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Fisher Corpus</a:t>
              </a:r>
              <a:endParaRPr sz="14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pic>
          <p:nvPicPr>
            <p:cNvPr id="322" name="Google Shape;322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21287" y="1956625"/>
              <a:ext cx="1557000" cy="15570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50"/>
          <p:cNvSpPr/>
          <p:nvPr/>
        </p:nvSpPr>
        <p:spPr>
          <a:xfrm>
            <a:off x="2438008" y="1665330"/>
            <a:ext cx="1941900" cy="1941900"/>
          </a:xfrm>
          <a:prstGeom prst="ellipse">
            <a:avLst/>
          </a:prstGeom>
          <a:solidFill>
            <a:srgbClr val="0000FF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0"/>
          <p:cNvSpPr txBox="1"/>
          <p:nvPr/>
        </p:nvSpPr>
        <p:spPr>
          <a:xfrm>
            <a:off x="2915026" y="3180650"/>
            <a:ext cx="10350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Common Voice</a:t>
            </a:r>
            <a:endParaRPr sz="14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25" name="Google Shape;325;p50"/>
          <p:cNvPicPr preferRelativeResize="0"/>
          <p:nvPr/>
        </p:nvPicPr>
        <p:blipFill rotWithShape="1">
          <a:blip r:embed="rId7">
            <a:alphaModFix/>
          </a:blip>
          <a:srcRect b="26753" l="32958" r="32982" t="24902"/>
          <a:stretch/>
        </p:blipFill>
        <p:spPr>
          <a:xfrm>
            <a:off x="2804150" y="1981912"/>
            <a:ext cx="1209600" cy="1226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Speech Corpora</a:t>
            </a:r>
            <a:r>
              <a:rPr lang="en" sz="3600">
                <a:solidFill>
                  <a:schemeClr val="lt1"/>
                </a:solidFill>
              </a:rPr>
              <a:t>: </a:t>
            </a:r>
            <a:r>
              <a:rPr lang="en" sz="3600">
                <a:solidFill>
                  <a:srgbClr val="FF9900"/>
                </a:solidFill>
              </a:rPr>
              <a:t>Open Non-English Data</a:t>
            </a:r>
            <a:endParaRPr sz="3600">
              <a:solidFill>
                <a:srgbClr val="DCE755"/>
              </a:solidFill>
            </a:endParaRPr>
          </a:p>
        </p:txBody>
      </p:sp>
      <p:pic>
        <p:nvPicPr>
          <p:cNvPr id="331" name="Google Shape;33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7301" y="4816725"/>
            <a:ext cx="816700" cy="2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Speech Corpora</a:t>
            </a:r>
            <a:r>
              <a:rPr lang="en" sz="3600">
                <a:solidFill>
                  <a:schemeClr val="lt1"/>
                </a:solidFill>
              </a:rPr>
              <a:t>: </a:t>
            </a:r>
            <a:r>
              <a:rPr lang="en" sz="3600">
                <a:solidFill>
                  <a:srgbClr val="FF9900"/>
                </a:solidFill>
              </a:rPr>
              <a:t>Open Non-English Data</a:t>
            </a:r>
            <a:endParaRPr sz="3600">
              <a:solidFill>
                <a:srgbClr val="DCE755"/>
              </a:solidFill>
            </a:endParaRPr>
          </a:p>
        </p:txBody>
      </p:sp>
      <p:pic>
        <p:nvPicPr>
          <p:cNvPr id="337" name="Google Shape;33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7301" y="4816725"/>
            <a:ext cx="816700" cy="2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2"/>
          <p:cNvSpPr/>
          <p:nvPr/>
        </p:nvSpPr>
        <p:spPr>
          <a:xfrm>
            <a:off x="3601058" y="1665330"/>
            <a:ext cx="1941900" cy="1941900"/>
          </a:xfrm>
          <a:prstGeom prst="ellipse">
            <a:avLst/>
          </a:prstGeom>
          <a:solidFill>
            <a:srgbClr val="0000FF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2"/>
          <p:cNvSpPr txBox="1"/>
          <p:nvPr/>
        </p:nvSpPr>
        <p:spPr>
          <a:xfrm>
            <a:off x="4078076" y="3180650"/>
            <a:ext cx="10350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Common Voice</a:t>
            </a:r>
            <a:endParaRPr sz="14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40" name="Google Shape;340;p52"/>
          <p:cNvPicPr preferRelativeResize="0"/>
          <p:nvPr/>
        </p:nvPicPr>
        <p:blipFill rotWithShape="1">
          <a:blip r:embed="rId5">
            <a:alphaModFix/>
          </a:blip>
          <a:srcRect b="26753" l="32958" r="32982" t="24902"/>
          <a:stretch/>
        </p:blipFill>
        <p:spPr>
          <a:xfrm>
            <a:off x="3967200" y="1981912"/>
            <a:ext cx="1209600" cy="1226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3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Speech Corpora</a:t>
            </a:r>
            <a:r>
              <a:rPr lang="en" sz="3600">
                <a:solidFill>
                  <a:schemeClr val="lt1"/>
                </a:solidFill>
              </a:rPr>
              <a:t>: </a:t>
            </a:r>
            <a:r>
              <a:rPr lang="en" sz="3600">
                <a:solidFill>
                  <a:srgbClr val="FF9900"/>
                </a:solidFill>
              </a:rPr>
              <a:t>Closed</a:t>
            </a:r>
            <a:r>
              <a:rPr lang="en" sz="3600">
                <a:solidFill>
                  <a:srgbClr val="FF9900"/>
                </a:solidFill>
              </a:rPr>
              <a:t> Non-English Data</a:t>
            </a:r>
            <a:endParaRPr sz="3600">
              <a:solidFill>
                <a:srgbClr val="DCE755"/>
              </a:solidFill>
            </a:endParaRPr>
          </a:p>
        </p:txBody>
      </p:sp>
      <p:pic>
        <p:nvPicPr>
          <p:cNvPr id="346" name="Google Shape;34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7301" y="4816725"/>
            <a:ext cx="816700" cy="2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Speech Corpora</a:t>
            </a:r>
            <a:r>
              <a:rPr lang="en" sz="3600">
                <a:solidFill>
                  <a:schemeClr val="lt1"/>
                </a:solidFill>
              </a:rPr>
              <a:t>: </a:t>
            </a:r>
            <a:r>
              <a:rPr lang="en" sz="3600">
                <a:solidFill>
                  <a:srgbClr val="FF9900"/>
                </a:solidFill>
              </a:rPr>
              <a:t>Non-English Data</a:t>
            </a:r>
            <a:endParaRPr sz="3600">
              <a:solidFill>
                <a:srgbClr val="DCE755"/>
              </a:solidFill>
            </a:endParaRPr>
          </a:p>
        </p:txBody>
      </p:sp>
      <p:pic>
        <p:nvPicPr>
          <p:cNvPr id="352" name="Google Shape;35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7301" y="4816725"/>
            <a:ext cx="816700" cy="2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4"/>
          <p:cNvSpPr/>
          <p:nvPr/>
        </p:nvSpPr>
        <p:spPr>
          <a:xfrm>
            <a:off x="3601058" y="1665330"/>
            <a:ext cx="1941900" cy="1941900"/>
          </a:xfrm>
          <a:prstGeom prst="ellipse">
            <a:avLst/>
          </a:prstGeom>
          <a:solidFill>
            <a:srgbClr val="0000FF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4"/>
          <p:cNvSpPr txBox="1"/>
          <p:nvPr/>
        </p:nvSpPr>
        <p:spPr>
          <a:xfrm>
            <a:off x="4078076" y="3180650"/>
            <a:ext cx="10350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Common Voice</a:t>
            </a:r>
            <a:endParaRPr sz="14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55" name="Google Shape;355;p54"/>
          <p:cNvPicPr preferRelativeResize="0"/>
          <p:nvPr/>
        </p:nvPicPr>
        <p:blipFill rotWithShape="1">
          <a:blip r:embed="rId5">
            <a:alphaModFix/>
          </a:blip>
          <a:srcRect b="26753" l="32958" r="32982" t="24902"/>
          <a:stretch/>
        </p:blipFill>
        <p:spPr>
          <a:xfrm>
            <a:off x="3967200" y="1981912"/>
            <a:ext cx="1209600" cy="1226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490250" y="450150"/>
            <a:ext cx="772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3</a:t>
            </a:r>
            <a:r>
              <a:rPr b="1" lang="en">
                <a:solidFill>
                  <a:schemeClr val="lt1"/>
                </a:solidFill>
              </a:rPr>
              <a:t>   </a:t>
            </a:r>
            <a:r>
              <a:rPr lang="en">
                <a:solidFill>
                  <a:schemeClr val="lt1"/>
                </a:solidFill>
              </a:rPr>
              <a:t>Common Voice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 txBox="1"/>
          <p:nvPr>
            <p:ph type="title"/>
          </p:nvPr>
        </p:nvSpPr>
        <p:spPr>
          <a:xfrm>
            <a:off x="490250" y="450150"/>
            <a:ext cx="772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3.1</a:t>
            </a:r>
            <a:r>
              <a:rPr lang="en">
                <a:solidFill>
                  <a:schemeClr val="lt1"/>
                </a:solidFill>
              </a:rPr>
              <a:t>  Frontend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7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Frontend</a:t>
            </a:r>
            <a:r>
              <a:rPr lang="en">
                <a:solidFill>
                  <a:schemeClr val="lt1"/>
                </a:solidFill>
              </a:rPr>
              <a:t>: </a:t>
            </a:r>
            <a:r>
              <a:rPr lang="en">
                <a:solidFill>
                  <a:schemeClr val="accent6"/>
                </a:solidFill>
              </a:rPr>
              <a:t>Homepage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371" name="Google Shape;37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416" y="1033272"/>
            <a:ext cx="7038830" cy="3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8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Frontend: </a:t>
            </a:r>
            <a:r>
              <a:rPr lang="en">
                <a:solidFill>
                  <a:schemeClr val="accent6"/>
                </a:solidFill>
              </a:rPr>
              <a:t>Speak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377" name="Google Shape;37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125" y="1032125"/>
            <a:ext cx="7053950" cy="3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9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Frontend: </a:t>
            </a:r>
            <a:r>
              <a:rPr lang="en">
                <a:solidFill>
                  <a:schemeClr val="accent6"/>
                </a:solidFill>
              </a:rPr>
              <a:t>Listen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383" name="Google Shape;38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125" y="1032125"/>
            <a:ext cx="7065358" cy="390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type="title"/>
          </p:nvPr>
        </p:nvSpPr>
        <p:spPr>
          <a:xfrm>
            <a:off x="5549700" y="4106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26" name="Google Shape;226;p42"/>
          <p:cNvSpPr txBox="1"/>
          <p:nvPr>
            <p:ph idx="1" type="body"/>
          </p:nvPr>
        </p:nvSpPr>
        <p:spPr>
          <a:xfrm>
            <a:off x="5549700" y="1117800"/>
            <a:ext cx="3182700" cy="1838400"/>
          </a:xfrm>
          <a:prstGeom prst="rect">
            <a:avLst/>
          </a:prstGeom>
          <a:solidFill>
            <a:srgbClr val="57BB8A">
              <a:alpha val="810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1</a:t>
            </a:r>
            <a:r>
              <a:rPr lang="en">
                <a:solidFill>
                  <a:schemeClr val="lt1"/>
                </a:solidFill>
              </a:rPr>
              <a:t> Intro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2</a:t>
            </a:r>
            <a:r>
              <a:rPr lang="en">
                <a:solidFill>
                  <a:schemeClr val="lt1"/>
                </a:solidFill>
              </a:rPr>
              <a:t> Speech Corpora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3</a:t>
            </a:r>
            <a:r>
              <a:rPr lang="en">
                <a:solidFill>
                  <a:schemeClr val="lt1"/>
                </a:solidFill>
              </a:rPr>
              <a:t> Common Voice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6"/>
                </a:solidFill>
              </a:rPr>
              <a:t>4</a:t>
            </a:r>
            <a:r>
              <a:rPr lang="en">
                <a:solidFill>
                  <a:schemeClr val="lt1"/>
                </a:solidFill>
              </a:rPr>
              <a:t> Future of </a:t>
            </a:r>
            <a:r>
              <a:rPr lang="en">
                <a:solidFill>
                  <a:schemeClr val="lt1"/>
                </a:solidFill>
              </a:rPr>
              <a:t>Common Voice</a:t>
            </a:r>
            <a:endParaRPr b="1" sz="1400">
              <a:solidFill>
                <a:srgbClr val="0013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Frontend: </a:t>
            </a:r>
            <a:r>
              <a:rPr lang="en">
                <a:solidFill>
                  <a:schemeClr val="accent6"/>
                </a:solidFill>
              </a:rPr>
              <a:t>General Statistics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389" name="Google Shape;3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266" y="1033272"/>
            <a:ext cx="7553465" cy="3904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Frontend: </a:t>
            </a:r>
            <a:r>
              <a:rPr lang="en">
                <a:solidFill>
                  <a:schemeClr val="accent6"/>
                </a:solidFill>
              </a:rPr>
              <a:t>Datasets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395" name="Google Shape;39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339" y="1033277"/>
            <a:ext cx="7065324" cy="390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Frontend: </a:t>
            </a:r>
            <a:r>
              <a:rPr lang="en">
                <a:solidFill>
                  <a:schemeClr val="accent6"/>
                </a:solidFill>
              </a:rPr>
              <a:t>Profile Sign-Up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401" name="Google Shape;40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125" y="1032125"/>
            <a:ext cx="7057756" cy="390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3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Frontend: </a:t>
            </a:r>
            <a:r>
              <a:rPr lang="en">
                <a:solidFill>
                  <a:schemeClr val="accent6"/>
                </a:solidFill>
              </a:rPr>
              <a:t>Dashboard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407" name="Google Shape;40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013" y="1032125"/>
            <a:ext cx="7053967" cy="3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4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Frontend: </a:t>
            </a:r>
            <a:r>
              <a:rPr lang="en">
                <a:solidFill>
                  <a:schemeClr val="accent6"/>
                </a:solidFill>
              </a:rPr>
              <a:t>Profile: </a:t>
            </a:r>
            <a:r>
              <a:rPr lang="en">
                <a:solidFill>
                  <a:schemeClr val="accent5"/>
                </a:solidFill>
              </a:rPr>
              <a:t>Demographics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13" name="Google Shape;41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013" y="1033272"/>
            <a:ext cx="7053967" cy="3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5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Frontend: </a:t>
            </a:r>
            <a:r>
              <a:rPr lang="en">
                <a:solidFill>
                  <a:schemeClr val="accent6"/>
                </a:solidFill>
              </a:rPr>
              <a:t>Profile: </a:t>
            </a:r>
            <a:r>
              <a:rPr lang="en">
                <a:solidFill>
                  <a:schemeClr val="accent5"/>
                </a:solidFill>
              </a:rPr>
              <a:t>Avitar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19" name="Google Shape;41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025" y="1033275"/>
            <a:ext cx="7050187" cy="390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6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Frontend: </a:t>
            </a:r>
            <a:r>
              <a:rPr lang="en">
                <a:solidFill>
                  <a:schemeClr val="accent6"/>
                </a:solidFill>
              </a:rPr>
              <a:t>Profile: </a:t>
            </a:r>
            <a:r>
              <a:rPr lang="en">
                <a:solidFill>
                  <a:schemeClr val="accent5"/>
                </a:solidFill>
              </a:rPr>
              <a:t>Goals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25" name="Google Shape;42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026" y="1033274"/>
            <a:ext cx="7050179" cy="3898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7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Frontend: </a:t>
            </a:r>
            <a:r>
              <a:rPr lang="en">
                <a:solidFill>
                  <a:schemeClr val="accent6"/>
                </a:solidFill>
              </a:rPr>
              <a:t>Profile: </a:t>
            </a:r>
            <a:r>
              <a:rPr lang="en">
                <a:solidFill>
                  <a:schemeClr val="accent5"/>
                </a:solidFill>
              </a:rPr>
              <a:t>Settings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31" name="Google Shape;43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025" y="1033275"/>
            <a:ext cx="7053984" cy="3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Frontend: </a:t>
            </a:r>
            <a:r>
              <a:rPr lang="en">
                <a:solidFill>
                  <a:schemeClr val="accent6"/>
                </a:solidFill>
              </a:rPr>
              <a:t>Profile: </a:t>
            </a:r>
            <a:r>
              <a:rPr lang="en">
                <a:solidFill>
                  <a:schemeClr val="accent5"/>
                </a:solidFill>
              </a:rPr>
              <a:t>Delete Profile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37" name="Google Shape;43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025" y="1033274"/>
            <a:ext cx="7053976" cy="3900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9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Frontend: </a:t>
            </a:r>
            <a:r>
              <a:rPr lang="en">
                <a:solidFill>
                  <a:schemeClr val="accent6"/>
                </a:solidFill>
              </a:rPr>
              <a:t>Profile: </a:t>
            </a:r>
            <a:r>
              <a:rPr lang="en">
                <a:solidFill>
                  <a:schemeClr val="accent5"/>
                </a:solidFill>
              </a:rPr>
              <a:t>Download</a:t>
            </a:r>
            <a:r>
              <a:rPr lang="en">
                <a:solidFill>
                  <a:schemeClr val="accent5"/>
                </a:solidFill>
              </a:rPr>
              <a:t> My Data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43" name="Google Shape;44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026" y="1033275"/>
            <a:ext cx="7046399" cy="390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 txBox="1"/>
          <p:nvPr>
            <p:ph type="title"/>
          </p:nvPr>
        </p:nvSpPr>
        <p:spPr>
          <a:xfrm>
            <a:off x="490250" y="450150"/>
            <a:ext cx="772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1</a:t>
            </a:r>
            <a:r>
              <a:rPr b="1" lang="en">
                <a:solidFill>
                  <a:schemeClr val="lt1"/>
                </a:solidFill>
              </a:rPr>
              <a:t>   </a:t>
            </a:r>
            <a:r>
              <a:rPr lang="en">
                <a:solidFill>
                  <a:schemeClr val="lt1"/>
                </a:solidFill>
              </a:rPr>
              <a:t>Intro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Frontend: </a:t>
            </a:r>
            <a:r>
              <a:rPr lang="en">
                <a:solidFill>
                  <a:schemeClr val="accent6"/>
                </a:solidFill>
              </a:rPr>
              <a:t>Languages...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449" name="Google Shape;44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350" y="1033275"/>
            <a:ext cx="7046348" cy="3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1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Frontend: </a:t>
            </a:r>
            <a:r>
              <a:rPr lang="en">
                <a:solidFill>
                  <a:schemeClr val="accent6"/>
                </a:solidFill>
              </a:rPr>
              <a:t>Languages</a:t>
            </a:r>
            <a:r>
              <a:rPr lang="en">
                <a:solidFill>
                  <a:schemeClr val="accent6"/>
                </a:solidFill>
              </a:rPr>
              <a:t>...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455" name="Google Shape;45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350" y="1033275"/>
            <a:ext cx="7050212" cy="390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2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Frontend: </a:t>
            </a:r>
            <a:r>
              <a:rPr lang="en">
                <a:solidFill>
                  <a:schemeClr val="accent6"/>
                </a:solidFill>
              </a:rPr>
              <a:t>Languages...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461" name="Google Shape;46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350" y="1033275"/>
            <a:ext cx="7042627" cy="390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3"/>
          <p:cNvSpPr txBox="1"/>
          <p:nvPr>
            <p:ph type="title"/>
          </p:nvPr>
        </p:nvSpPr>
        <p:spPr>
          <a:xfrm>
            <a:off x="490250" y="450150"/>
            <a:ext cx="772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3.2</a:t>
            </a:r>
            <a:r>
              <a:rPr lang="en">
                <a:solidFill>
                  <a:schemeClr val="lt1"/>
                </a:solidFill>
              </a:rPr>
              <a:t>  </a:t>
            </a:r>
            <a:r>
              <a:rPr lang="en">
                <a:solidFill>
                  <a:schemeClr val="lt1"/>
                </a:solidFill>
              </a:rPr>
              <a:t>Localization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4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Localization: </a:t>
            </a:r>
            <a:r>
              <a:rPr lang="en" sz="3600">
                <a:solidFill>
                  <a:schemeClr val="accent6"/>
                </a:solidFill>
              </a:rPr>
              <a:t>Pontoon</a:t>
            </a:r>
            <a:endParaRPr sz="3600">
              <a:solidFill>
                <a:schemeClr val="accent6"/>
              </a:solidFill>
            </a:endParaRPr>
          </a:p>
        </p:txBody>
      </p:sp>
      <p:pic>
        <p:nvPicPr>
          <p:cNvPr id="472" name="Google Shape;47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338" y="1032000"/>
            <a:ext cx="7167334" cy="395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5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Localization: </a:t>
            </a:r>
            <a:r>
              <a:rPr lang="en" sz="3600">
                <a:solidFill>
                  <a:schemeClr val="accent6"/>
                </a:solidFill>
              </a:rPr>
              <a:t>Pontoon: </a:t>
            </a:r>
            <a:r>
              <a:rPr lang="en" sz="3600">
                <a:solidFill>
                  <a:schemeClr val="accent5"/>
                </a:solidFill>
              </a:rPr>
              <a:t>Resources</a:t>
            </a:r>
            <a:endParaRPr sz="3600">
              <a:solidFill>
                <a:schemeClr val="accent5"/>
              </a:solidFill>
            </a:endParaRPr>
          </a:p>
        </p:txBody>
      </p:sp>
      <p:pic>
        <p:nvPicPr>
          <p:cNvPr id="478" name="Google Shape;47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350" y="1032001"/>
            <a:ext cx="7167325" cy="3965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6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Localization: </a:t>
            </a:r>
            <a:r>
              <a:rPr lang="en" sz="3600">
                <a:solidFill>
                  <a:schemeClr val="accent6"/>
                </a:solidFill>
              </a:rPr>
              <a:t>Pontoon: </a:t>
            </a:r>
            <a:r>
              <a:rPr lang="en" sz="3600">
                <a:solidFill>
                  <a:schemeClr val="accent5"/>
                </a:solidFill>
              </a:rPr>
              <a:t>Resources: </a:t>
            </a:r>
            <a:r>
              <a:rPr lang="en" sz="3600">
                <a:solidFill>
                  <a:schemeClr val="accent6"/>
                </a:solidFill>
              </a:rPr>
              <a:t>cross-locale</a:t>
            </a:r>
            <a:endParaRPr sz="3600">
              <a:solidFill>
                <a:schemeClr val="accent6"/>
              </a:solidFill>
            </a:endParaRPr>
          </a:p>
        </p:txBody>
      </p:sp>
      <p:pic>
        <p:nvPicPr>
          <p:cNvPr id="484" name="Google Shape;48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350" y="1032000"/>
            <a:ext cx="7167325" cy="3965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7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Localization: </a:t>
            </a:r>
            <a:r>
              <a:rPr lang="en" sz="3600">
                <a:solidFill>
                  <a:schemeClr val="accent6"/>
                </a:solidFill>
              </a:rPr>
              <a:t>Pontoon: </a:t>
            </a:r>
            <a:r>
              <a:rPr lang="en" sz="3600">
                <a:solidFill>
                  <a:schemeClr val="accent5"/>
                </a:solidFill>
              </a:rPr>
              <a:t>Resources: </a:t>
            </a:r>
            <a:r>
              <a:rPr lang="en" sz="3600">
                <a:solidFill>
                  <a:schemeClr val="accent6"/>
                </a:solidFill>
              </a:rPr>
              <a:t>messages</a:t>
            </a:r>
            <a:endParaRPr sz="3600">
              <a:solidFill>
                <a:schemeClr val="accent6"/>
              </a:solidFill>
            </a:endParaRPr>
          </a:p>
        </p:txBody>
      </p:sp>
      <p:pic>
        <p:nvPicPr>
          <p:cNvPr id="490" name="Google Shape;49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350" y="1032000"/>
            <a:ext cx="7167325" cy="3963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8"/>
          <p:cNvSpPr txBox="1"/>
          <p:nvPr>
            <p:ph type="title"/>
          </p:nvPr>
        </p:nvSpPr>
        <p:spPr>
          <a:xfrm>
            <a:off x="490250" y="450150"/>
            <a:ext cx="772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3.3</a:t>
            </a:r>
            <a:r>
              <a:rPr lang="en">
                <a:solidFill>
                  <a:schemeClr val="lt1"/>
                </a:solidFill>
              </a:rPr>
              <a:t> Sentence Collection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9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Sentence Collection: </a:t>
            </a:r>
            <a:r>
              <a:rPr lang="en" sz="3600">
                <a:solidFill>
                  <a:schemeClr val="accent6"/>
                </a:solidFill>
              </a:rPr>
              <a:t>Homepage</a:t>
            </a:r>
            <a:endParaRPr sz="3600">
              <a:solidFill>
                <a:schemeClr val="accent6"/>
              </a:solidFill>
            </a:endParaRPr>
          </a:p>
        </p:txBody>
      </p:sp>
      <p:pic>
        <p:nvPicPr>
          <p:cNvPr id="501" name="Google Shape;50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038" y="1032000"/>
            <a:ext cx="7151920" cy="395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/>
          <p:nvPr/>
        </p:nvSpPr>
        <p:spPr>
          <a:xfrm>
            <a:off x="448250" y="1471825"/>
            <a:ext cx="8259600" cy="2246400"/>
          </a:xfrm>
          <a:prstGeom prst="rect">
            <a:avLst/>
          </a:prstGeom>
          <a:solidFill>
            <a:srgbClr val="0000FF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4"/>
          <p:cNvSpPr txBox="1"/>
          <p:nvPr>
            <p:ph type="title"/>
          </p:nvPr>
        </p:nvSpPr>
        <p:spPr>
          <a:xfrm>
            <a:off x="235500" y="3921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Intro: </a:t>
            </a:r>
            <a:r>
              <a:rPr lang="en">
                <a:solidFill>
                  <a:schemeClr val="accent6"/>
                </a:solidFill>
              </a:rPr>
              <a:t>Speech-to-Text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38" name="Google Shape;238;p44"/>
          <p:cNvSpPr/>
          <p:nvPr/>
        </p:nvSpPr>
        <p:spPr>
          <a:xfrm>
            <a:off x="3630300" y="1630050"/>
            <a:ext cx="1883400" cy="18834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uringMachine.png" id="239" name="Google Shape;23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6263" y="2367150"/>
            <a:ext cx="1731474" cy="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4"/>
          <p:cNvSpPr/>
          <p:nvPr/>
        </p:nvSpPr>
        <p:spPr>
          <a:xfrm>
            <a:off x="680150" y="1630050"/>
            <a:ext cx="1883400" cy="18834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4"/>
          <p:cNvSpPr/>
          <p:nvPr/>
        </p:nvSpPr>
        <p:spPr>
          <a:xfrm>
            <a:off x="6580450" y="1630050"/>
            <a:ext cx="1883400" cy="1883400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4"/>
          <p:cNvSpPr/>
          <p:nvPr/>
        </p:nvSpPr>
        <p:spPr>
          <a:xfrm>
            <a:off x="2757175" y="2367150"/>
            <a:ext cx="679500" cy="27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CE755">
              <a:alpha val="85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4"/>
          <p:cNvSpPr/>
          <p:nvPr/>
        </p:nvSpPr>
        <p:spPr>
          <a:xfrm>
            <a:off x="5707325" y="2367150"/>
            <a:ext cx="679500" cy="27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CE755">
              <a:alpha val="85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voice.png" id="244" name="Google Shape;24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14099" y="1972424"/>
            <a:ext cx="1497651" cy="10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4"/>
          <p:cNvSpPr txBox="1"/>
          <p:nvPr/>
        </p:nvSpPr>
        <p:spPr>
          <a:xfrm>
            <a:off x="6656425" y="2272200"/>
            <a:ext cx="18834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</a:rPr>
              <a:t>"Mr. Watson, come here. I want to see you."</a:t>
            </a:r>
            <a:endParaRPr i="1" sz="1200">
              <a:solidFill>
                <a:srgbClr val="FFFFFF"/>
              </a:solidFill>
            </a:endParaRPr>
          </a:p>
        </p:txBody>
      </p:sp>
      <p:sp>
        <p:nvSpPr>
          <p:cNvPr id="246" name="Google Shape;246;p44"/>
          <p:cNvSpPr txBox="1"/>
          <p:nvPr/>
        </p:nvSpPr>
        <p:spPr>
          <a:xfrm>
            <a:off x="1282100" y="3032175"/>
            <a:ext cx="6795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Speech</a:t>
            </a:r>
            <a:endParaRPr>
              <a:solidFill>
                <a:schemeClr val="accent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47" name="Google Shape;247;p44"/>
          <p:cNvSpPr txBox="1"/>
          <p:nvPr/>
        </p:nvSpPr>
        <p:spPr>
          <a:xfrm>
            <a:off x="4126950" y="3032175"/>
            <a:ext cx="890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Computation</a:t>
            </a:r>
            <a:endParaRPr>
              <a:solidFill>
                <a:schemeClr val="accent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48" name="Google Shape;248;p44"/>
          <p:cNvSpPr txBox="1"/>
          <p:nvPr/>
        </p:nvSpPr>
        <p:spPr>
          <a:xfrm>
            <a:off x="7259650" y="3032175"/>
            <a:ext cx="525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Text</a:t>
            </a:r>
            <a:endParaRPr>
              <a:solidFill>
                <a:schemeClr val="accent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0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Sentence Collection: </a:t>
            </a:r>
            <a:r>
              <a:rPr lang="en" sz="3600">
                <a:solidFill>
                  <a:schemeClr val="accent6"/>
                </a:solidFill>
              </a:rPr>
              <a:t>How To</a:t>
            </a:r>
            <a:endParaRPr sz="3600">
              <a:solidFill>
                <a:schemeClr val="accent6"/>
              </a:solidFill>
            </a:endParaRPr>
          </a:p>
        </p:txBody>
      </p:sp>
      <p:pic>
        <p:nvPicPr>
          <p:cNvPr id="507" name="Google Shape;50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051" y="1032001"/>
            <a:ext cx="7151903" cy="3956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1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Sentence Collection: </a:t>
            </a:r>
            <a:r>
              <a:rPr lang="en" sz="3600">
                <a:solidFill>
                  <a:schemeClr val="accent6"/>
                </a:solidFill>
              </a:rPr>
              <a:t>Login</a:t>
            </a:r>
            <a:endParaRPr sz="3600">
              <a:solidFill>
                <a:schemeClr val="accent6"/>
              </a:solidFill>
            </a:endParaRPr>
          </a:p>
        </p:txBody>
      </p:sp>
      <p:pic>
        <p:nvPicPr>
          <p:cNvPr id="513" name="Google Shape;51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050" y="1033272"/>
            <a:ext cx="7151903" cy="3954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2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Sentence Collection: </a:t>
            </a:r>
            <a:r>
              <a:rPr lang="en" sz="3600">
                <a:solidFill>
                  <a:schemeClr val="accent6"/>
                </a:solidFill>
              </a:rPr>
              <a:t>Add</a:t>
            </a:r>
            <a:endParaRPr sz="3600">
              <a:solidFill>
                <a:schemeClr val="accent6"/>
              </a:solidFill>
            </a:endParaRPr>
          </a:p>
        </p:txBody>
      </p:sp>
      <p:pic>
        <p:nvPicPr>
          <p:cNvPr id="519" name="Google Shape;51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050" y="1033275"/>
            <a:ext cx="7136556" cy="3954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3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Sentence Collection: </a:t>
            </a:r>
            <a:r>
              <a:rPr lang="en" sz="3600">
                <a:solidFill>
                  <a:schemeClr val="accent6"/>
                </a:solidFill>
              </a:rPr>
              <a:t>Profile</a:t>
            </a:r>
            <a:endParaRPr sz="3600">
              <a:solidFill>
                <a:schemeClr val="accent6"/>
              </a:solidFill>
            </a:endParaRPr>
          </a:p>
        </p:txBody>
      </p:sp>
      <p:pic>
        <p:nvPicPr>
          <p:cNvPr id="525" name="Google Shape;52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050" y="1033275"/>
            <a:ext cx="7140395" cy="39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4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Sentence Collection: </a:t>
            </a:r>
            <a:r>
              <a:rPr lang="en" sz="3600">
                <a:solidFill>
                  <a:schemeClr val="accent6"/>
                </a:solidFill>
              </a:rPr>
              <a:t>Profile</a:t>
            </a:r>
            <a:endParaRPr sz="3600">
              <a:solidFill>
                <a:schemeClr val="accent6"/>
              </a:solidFill>
            </a:endParaRPr>
          </a:p>
        </p:txBody>
      </p:sp>
      <p:pic>
        <p:nvPicPr>
          <p:cNvPr id="531" name="Google Shape;53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800" y="1035375"/>
            <a:ext cx="7140403" cy="3950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5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Sentence Collection: </a:t>
            </a:r>
            <a:r>
              <a:rPr lang="en" sz="3600">
                <a:solidFill>
                  <a:schemeClr val="accent6"/>
                </a:solidFill>
              </a:rPr>
              <a:t>Review</a:t>
            </a:r>
            <a:endParaRPr sz="3600">
              <a:solidFill>
                <a:schemeClr val="accent6"/>
              </a:solidFill>
            </a:endParaRPr>
          </a:p>
        </p:txBody>
      </p:sp>
      <p:pic>
        <p:nvPicPr>
          <p:cNvPr id="537" name="Google Shape;53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800" y="1035375"/>
            <a:ext cx="7144250" cy="39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6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Sentence Collection: </a:t>
            </a:r>
            <a:r>
              <a:rPr lang="en" sz="3600">
                <a:solidFill>
                  <a:schemeClr val="accent6"/>
                </a:solidFill>
              </a:rPr>
              <a:t>Review</a:t>
            </a:r>
            <a:endParaRPr sz="3600">
              <a:solidFill>
                <a:schemeClr val="accent6"/>
              </a:solidFill>
            </a:endParaRPr>
          </a:p>
        </p:txBody>
      </p:sp>
      <p:pic>
        <p:nvPicPr>
          <p:cNvPr id="543" name="Google Shape;54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800" y="1035375"/>
            <a:ext cx="7132768" cy="395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7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Sentence Collection: </a:t>
            </a:r>
            <a:r>
              <a:rPr lang="en" sz="3600">
                <a:solidFill>
                  <a:schemeClr val="accent6"/>
                </a:solidFill>
              </a:rPr>
              <a:t>Profile</a:t>
            </a:r>
            <a:endParaRPr sz="3600">
              <a:solidFill>
                <a:schemeClr val="accent6"/>
              </a:solidFill>
            </a:endParaRPr>
          </a:p>
        </p:txBody>
      </p:sp>
      <p:pic>
        <p:nvPicPr>
          <p:cNvPr id="549" name="Google Shape;54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800" y="1035375"/>
            <a:ext cx="7140403" cy="3946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8"/>
          <p:cNvSpPr txBox="1"/>
          <p:nvPr>
            <p:ph type="title"/>
          </p:nvPr>
        </p:nvSpPr>
        <p:spPr>
          <a:xfrm>
            <a:off x="490250" y="450150"/>
            <a:ext cx="772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4</a:t>
            </a:r>
            <a:r>
              <a:rPr lang="en">
                <a:solidFill>
                  <a:schemeClr val="lt1"/>
                </a:solidFill>
              </a:rPr>
              <a:t>  </a:t>
            </a:r>
            <a:r>
              <a:rPr lang="en">
                <a:solidFill>
                  <a:schemeClr val="lt1"/>
                </a:solidFill>
              </a:rPr>
              <a:t>Future of </a:t>
            </a:r>
            <a:r>
              <a:rPr lang="en">
                <a:solidFill>
                  <a:schemeClr val="lt1"/>
                </a:solidFill>
              </a:rPr>
              <a:t>Common Voice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9"/>
          <p:cNvSpPr txBox="1"/>
          <p:nvPr>
            <p:ph type="title"/>
          </p:nvPr>
        </p:nvSpPr>
        <p:spPr>
          <a:xfrm>
            <a:off x="490250" y="450150"/>
            <a:ext cx="772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4.1</a:t>
            </a:r>
            <a:r>
              <a:rPr lang="en">
                <a:solidFill>
                  <a:schemeClr val="lt1"/>
                </a:solidFill>
              </a:rPr>
              <a:t>  Non-Corporate Partnerships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48250" y="1471825"/>
            <a:ext cx="8259600" cy="2246400"/>
          </a:xfrm>
          <a:prstGeom prst="rect">
            <a:avLst/>
          </a:prstGeom>
          <a:solidFill>
            <a:srgbClr val="0000FF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35500" y="3921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Intro: </a:t>
            </a:r>
            <a:r>
              <a:rPr lang="en">
                <a:solidFill>
                  <a:schemeClr val="accent6"/>
                </a:solidFill>
              </a:rPr>
              <a:t>Speech Corpora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55" name="Google Shape;255;p45"/>
          <p:cNvSpPr/>
          <p:nvPr/>
        </p:nvSpPr>
        <p:spPr>
          <a:xfrm>
            <a:off x="3630300" y="1630050"/>
            <a:ext cx="1883400" cy="18834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5"/>
          <p:cNvSpPr/>
          <p:nvPr/>
        </p:nvSpPr>
        <p:spPr>
          <a:xfrm>
            <a:off x="680150" y="1630050"/>
            <a:ext cx="1883400" cy="18834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5"/>
          <p:cNvSpPr/>
          <p:nvPr/>
        </p:nvSpPr>
        <p:spPr>
          <a:xfrm>
            <a:off x="6580450" y="1630050"/>
            <a:ext cx="1883400" cy="1883400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4">
            <a:alphaModFix/>
          </a:blip>
          <a:srcRect b="35559" l="12173" r="26094" t="20760"/>
          <a:stretch/>
        </p:blipFill>
        <p:spPr>
          <a:xfrm>
            <a:off x="918350" y="1826825"/>
            <a:ext cx="1407000" cy="134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 rotWithShape="1">
          <a:blip r:embed="rId5">
            <a:alphaModFix/>
          </a:blip>
          <a:srcRect b="22187" l="29465" r="34992" t="28617"/>
          <a:stretch/>
        </p:blipFill>
        <p:spPr>
          <a:xfrm>
            <a:off x="3842700" y="1826825"/>
            <a:ext cx="1458600" cy="134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0" name="Google Shape;260;p45"/>
          <p:cNvPicPr preferRelativeResize="0"/>
          <p:nvPr/>
        </p:nvPicPr>
        <p:blipFill rotWithShape="1">
          <a:blip r:embed="rId6">
            <a:alphaModFix/>
          </a:blip>
          <a:srcRect b="41894" l="47319" r="28269" t="21487"/>
          <a:stretch/>
        </p:blipFill>
        <p:spPr>
          <a:xfrm>
            <a:off x="6849250" y="1826825"/>
            <a:ext cx="1345800" cy="134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1" name="Google Shape;261;p45"/>
          <p:cNvSpPr txBox="1"/>
          <p:nvPr/>
        </p:nvSpPr>
        <p:spPr>
          <a:xfrm>
            <a:off x="1282100" y="3103925"/>
            <a:ext cx="6795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Speech</a:t>
            </a:r>
            <a:endParaRPr>
              <a:solidFill>
                <a:schemeClr val="accent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62" name="Google Shape;262;p45"/>
          <p:cNvSpPr txBox="1"/>
          <p:nvPr/>
        </p:nvSpPr>
        <p:spPr>
          <a:xfrm>
            <a:off x="4232250" y="3103925"/>
            <a:ext cx="6795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Speech</a:t>
            </a:r>
            <a:endParaRPr>
              <a:solidFill>
                <a:schemeClr val="accent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63" name="Google Shape;263;p45"/>
          <p:cNvSpPr txBox="1"/>
          <p:nvPr/>
        </p:nvSpPr>
        <p:spPr>
          <a:xfrm>
            <a:off x="7182400" y="3103925"/>
            <a:ext cx="6795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Economica"/>
                <a:ea typeface="Economica"/>
                <a:cs typeface="Economica"/>
                <a:sym typeface="Economica"/>
              </a:rPr>
              <a:t>Speech</a:t>
            </a:r>
            <a:endParaRPr>
              <a:solidFill>
                <a:schemeClr val="accent6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0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Non-Corporate Partnerships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565" name="Google Shape;565;p90"/>
          <p:cNvPicPr preferRelativeResize="0"/>
          <p:nvPr/>
        </p:nvPicPr>
        <p:blipFill rotWithShape="1">
          <a:blip r:embed="rId4">
            <a:alphaModFix/>
          </a:blip>
          <a:srcRect b="26062" l="0" r="0" t="6989"/>
          <a:stretch/>
        </p:blipFill>
        <p:spPr>
          <a:xfrm>
            <a:off x="469763" y="1964813"/>
            <a:ext cx="3730100" cy="1248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66" name="Google Shape;566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4138" y="1930038"/>
            <a:ext cx="3730098" cy="124863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1"/>
          <p:cNvSpPr txBox="1"/>
          <p:nvPr>
            <p:ph type="title"/>
          </p:nvPr>
        </p:nvSpPr>
        <p:spPr>
          <a:xfrm>
            <a:off x="490250" y="450150"/>
            <a:ext cx="772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4.2</a:t>
            </a:r>
            <a:r>
              <a:rPr lang="en">
                <a:solidFill>
                  <a:schemeClr val="lt1"/>
                </a:solidFill>
              </a:rPr>
              <a:t>  </a:t>
            </a:r>
            <a:r>
              <a:rPr lang="en">
                <a:solidFill>
                  <a:schemeClr val="lt1"/>
                </a:solidFill>
              </a:rPr>
              <a:t>Corporate </a:t>
            </a:r>
            <a:r>
              <a:rPr lang="en">
                <a:solidFill>
                  <a:schemeClr val="lt1"/>
                </a:solidFill>
              </a:rPr>
              <a:t>Partnerships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2"/>
          <p:cNvSpPr txBox="1"/>
          <p:nvPr>
            <p:ph type="title"/>
          </p:nvPr>
        </p:nvSpPr>
        <p:spPr>
          <a:xfrm>
            <a:off x="311700" y="235425"/>
            <a:ext cx="85206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Corporate </a:t>
            </a:r>
            <a:r>
              <a:rPr lang="en">
                <a:solidFill>
                  <a:schemeClr val="lt1"/>
                </a:solidFill>
              </a:rPr>
              <a:t>Partnerships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577" name="Google Shape;577;p92"/>
          <p:cNvGrpSpPr/>
          <p:nvPr/>
        </p:nvGrpSpPr>
        <p:grpSpPr>
          <a:xfrm>
            <a:off x="311700" y="1505275"/>
            <a:ext cx="3888300" cy="2098200"/>
            <a:chOff x="311700" y="1505275"/>
            <a:chExt cx="3888300" cy="2098200"/>
          </a:xfrm>
        </p:grpSpPr>
        <p:sp>
          <p:nvSpPr>
            <p:cNvPr id="578" name="Google Shape;578;p92"/>
            <p:cNvSpPr/>
            <p:nvPr/>
          </p:nvSpPr>
          <p:spPr>
            <a:xfrm>
              <a:off x="311700" y="1505275"/>
              <a:ext cx="3888300" cy="209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9" name="Google Shape;579;p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0800" y="1505275"/>
              <a:ext cx="3730099" cy="20981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0" name="Google Shape;580;p92"/>
          <p:cNvGrpSpPr/>
          <p:nvPr/>
        </p:nvGrpSpPr>
        <p:grpSpPr>
          <a:xfrm>
            <a:off x="4806350" y="1522650"/>
            <a:ext cx="3888300" cy="2098200"/>
            <a:chOff x="4806350" y="1522650"/>
            <a:chExt cx="3888300" cy="2098200"/>
          </a:xfrm>
        </p:grpSpPr>
        <p:sp>
          <p:nvSpPr>
            <p:cNvPr id="581" name="Google Shape;581;p92"/>
            <p:cNvSpPr/>
            <p:nvPr/>
          </p:nvSpPr>
          <p:spPr>
            <a:xfrm>
              <a:off x="4806350" y="1522650"/>
              <a:ext cx="3888300" cy="209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82" name="Google Shape;582;p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17250" y="2183462"/>
              <a:ext cx="3466500" cy="1046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3"/>
          <p:cNvSpPr txBox="1"/>
          <p:nvPr>
            <p:ph type="title"/>
          </p:nvPr>
        </p:nvSpPr>
        <p:spPr>
          <a:xfrm>
            <a:off x="311700" y="202800"/>
            <a:ext cx="8779800" cy="6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600">
                <a:solidFill>
                  <a:schemeClr val="lt1"/>
                </a:solidFill>
              </a:rPr>
              <a:t>Murakoze...</a:t>
            </a:r>
            <a:endParaRPr i="1" sz="36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type="title"/>
          </p:nvPr>
        </p:nvSpPr>
        <p:spPr>
          <a:xfrm>
            <a:off x="235500" y="3921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Intro: </a:t>
            </a:r>
            <a:r>
              <a:rPr lang="en">
                <a:solidFill>
                  <a:schemeClr val="accent6"/>
                </a:solidFill>
              </a:rPr>
              <a:t>Common</a:t>
            </a:r>
            <a:r>
              <a:rPr lang="en">
                <a:solidFill>
                  <a:schemeClr val="accent6"/>
                </a:solidFill>
              </a:rPr>
              <a:t> Voice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269" name="Google Shape;269;p46"/>
          <p:cNvGrpSpPr/>
          <p:nvPr/>
        </p:nvGrpSpPr>
        <p:grpSpPr>
          <a:xfrm>
            <a:off x="1471160" y="1406526"/>
            <a:ext cx="6049276" cy="3380907"/>
            <a:chOff x="1320750" y="1217338"/>
            <a:chExt cx="6502500" cy="3674100"/>
          </a:xfrm>
        </p:grpSpPr>
        <p:sp>
          <p:nvSpPr>
            <p:cNvPr id="270" name="Google Shape;270;p46"/>
            <p:cNvSpPr/>
            <p:nvPr/>
          </p:nvSpPr>
          <p:spPr>
            <a:xfrm>
              <a:off x="1320750" y="1217338"/>
              <a:ext cx="6502500" cy="3674100"/>
            </a:xfrm>
            <a:prstGeom prst="rect">
              <a:avLst/>
            </a:prstGeom>
            <a:solidFill>
              <a:srgbClr val="0000FF">
                <a:alpha val="5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1" name="Google Shape;271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61188" y="1299624"/>
              <a:ext cx="6233723" cy="35095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2" name="Google Shape;272;p46"/>
          <p:cNvSpPr/>
          <p:nvPr/>
        </p:nvSpPr>
        <p:spPr>
          <a:xfrm>
            <a:off x="5406825" y="2158825"/>
            <a:ext cx="1852200" cy="22566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/>
          <p:nvPr>
            <p:ph type="title"/>
          </p:nvPr>
        </p:nvSpPr>
        <p:spPr>
          <a:xfrm>
            <a:off x="490250" y="450150"/>
            <a:ext cx="772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2</a:t>
            </a:r>
            <a:r>
              <a:rPr b="1" lang="en">
                <a:solidFill>
                  <a:schemeClr val="lt1"/>
                </a:solidFill>
              </a:rPr>
              <a:t>   </a:t>
            </a:r>
            <a:r>
              <a:rPr lang="en">
                <a:solidFill>
                  <a:schemeClr val="lt1"/>
                </a:solidFill>
              </a:rPr>
              <a:t>Speech Corpora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Speech Corpora</a:t>
            </a:r>
            <a:r>
              <a:rPr lang="en" sz="3600">
                <a:solidFill>
                  <a:schemeClr val="lt1"/>
                </a:solidFill>
              </a:rPr>
              <a:t>: </a:t>
            </a:r>
            <a:r>
              <a:rPr lang="en" sz="3600">
                <a:solidFill>
                  <a:srgbClr val="FF9900"/>
                </a:solidFill>
              </a:rPr>
              <a:t>Open</a:t>
            </a:r>
            <a:r>
              <a:rPr lang="en" sz="3600">
                <a:solidFill>
                  <a:srgbClr val="FF9900"/>
                </a:solidFill>
              </a:rPr>
              <a:t> English Data</a:t>
            </a:r>
            <a:endParaRPr sz="3600">
              <a:solidFill>
                <a:srgbClr val="DCE755"/>
              </a:solidFill>
            </a:endParaRPr>
          </a:p>
        </p:txBody>
      </p:sp>
      <p:pic>
        <p:nvPicPr>
          <p:cNvPr id="283" name="Google Shape;28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7301" y="4816725"/>
            <a:ext cx="816700" cy="233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48"/>
          <p:cNvGrpSpPr/>
          <p:nvPr/>
        </p:nvGrpSpPr>
        <p:grpSpPr>
          <a:xfrm>
            <a:off x="2514747" y="1651436"/>
            <a:ext cx="1991197" cy="1969663"/>
            <a:chOff x="6104700" y="1346625"/>
            <a:chExt cx="2725800" cy="2725800"/>
          </a:xfrm>
        </p:grpSpPr>
        <p:sp>
          <p:nvSpPr>
            <p:cNvPr id="285" name="Google Shape;285;p48"/>
            <p:cNvSpPr/>
            <p:nvPr/>
          </p:nvSpPr>
          <p:spPr>
            <a:xfrm>
              <a:off x="6104700" y="1346625"/>
              <a:ext cx="2725800" cy="2725800"/>
            </a:xfrm>
            <a:prstGeom prst="ellipse">
              <a:avLst/>
            </a:prstGeom>
            <a:solidFill>
              <a:srgbClr val="DE1E05">
                <a:alpha val="81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librivox.png" id="286" name="Google Shape;286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01513" y="1842231"/>
              <a:ext cx="1532200" cy="153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48"/>
            <p:cNvSpPr txBox="1"/>
            <p:nvPr/>
          </p:nvSpPr>
          <p:spPr>
            <a:xfrm>
              <a:off x="6846612" y="3459678"/>
              <a:ext cx="12420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LibriSpeech</a:t>
              </a:r>
              <a:endParaRPr sz="14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sp>
        <p:nvSpPr>
          <p:cNvPr id="288" name="Google Shape;288;p48"/>
          <p:cNvSpPr/>
          <p:nvPr/>
        </p:nvSpPr>
        <p:spPr>
          <a:xfrm>
            <a:off x="4687371" y="1665330"/>
            <a:ext cx="1941900" cy="1941900"/>
          </a:xfrm>
          <a:prstGeom prst="ellipse">
            <a:avLst/>
          </a:prstGeom>
          <a:solidFill>
            <a:srgbClr val="0000FF">
              <a:alpha val="5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"gentle" container </a:t>
            </a:r>
            <a:endParaRPr/>
          </a:p>
        </p:txBody>
      </p:sp>
      <p:sp>
        <p:nvSpPr>
          <p:cNvPr id="289" name="Google Shape;289;p48"/>
          <p:cNvSpPr txBox="1"/>
          <p:nvPr/>
        </p:nvSpPr>
        <p:spPr>
          <a:xfrm>
            <a:off x="5164388" y="3180650"/>
            <a:ext cx="10350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Common Voice</a:t>
            </a:r>
            <a:endParaRPr sz="14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90" name="Google Shape;290;p48"/>
          <p:cNvPicPr preferRelativeResize="0"/>
          <p:nvPr/>
        </p:nvPicPr>
        <p:blipFill rotWithShape="1">
          <a:blip r:embed="rId6">
            <a:alphaModFix/>
          </a:blip>
          <a:srcRect b="26753" l="32958" r="32982" t="24902"/>
          <a:stretch/>
        </p:blipFill>
        <p:spPr>
          <a:xfrm>
            <a:off x="5053512" y="1981912"/>
            <a:ext cx="1209600" cy="1226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Speech Corpora</a:t>
            </a:r>
            <a:r>
              <a:rPr lang="en" sz="3600">
                <a:solidFill>
                  <a:schemeClr val="lt1"/>
                </a:solidFill>
              </a:rPr>
              <a:t>: </a:t>
            </a:r>
            <a:r>
              <a:rPr lang="en" sz="3600">
                <a:solidFill>
                  <a:srgbClr val="FF9900"/>
                </a:solidFill>
              </a:rPr>
              <a:t>Closed English Data</a:t>
            </a:r>
            <a:endParaRPr sz="3600">
              <a:solidFill>
                <a:srgbClr val="DCE755"/>
              </a:solidFill>
            </a:endParaRPr>
          </a:p>
        </p:txBody>
      </p:sp>
      <p:pic>
        <p:nvPicPr>
          <p:cNvPr id="296" name="Google Shape;2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7301" y="4816725"/>
            <a:ext cx="816700" cy="233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49"/>
          <p:cNvGrpSpPr/>
          <p:nvPr/>
        </p:nvGrpSpPr>
        <p:grpSpPr>
          <a:xfrm>
            <a:off x="4714934" y="1657575"/>
            <a:ext cx="1941860" cy="1942678"/>
            <a:chOff x="285725" y="1422825"/>
            <a:chExt cx="2725800" cy="2725800"/>
          </a:xfrm>
        </p:grpSpPr>
        <p:sp>
          <p:nvSpPr>
            <p:cNvPr id="298" name="Google Shape;298;p49"/>
            <p:cNvSpPr/>
            <p:nvPr/>
          </p:nvSpPr>
          <p:spPr>
            <a:xfrm>
              <a:off x="285725" y="1422825"/>
              <a:ext cx="2725800" cy="2725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9"/>
            <p:cNvSpPr txBox="1"/>
            <p:nvPr/>
          </p:nvSpPr>
          <p:spPr>
            <a:xfrm>
              <a:off x="611075" y="3513624"/>
              <a:ext cx="20751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Switchboard</a:t>
              </a:r>
              <a:r>
                <a:rPr lang="en" sz="1400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 Corpus</a:t>
              </a:r>
              <a:endParaRPr sz="14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pic>
          <p:nvPicPr>
            <p:cNvPr id="300" name="Google Shape;300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0137" y="1956625"/>
              <a:ext cx="1557000" cy="1557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01" name="Google Shape;301;p49"/>
          <p:cNvGrpSpPr/>
          <p:nvPr/>
        </p:nvGrpSpPr>
        <p:grpSpPr>
          <a:xfrm>
            <a:off x="2487221" y="1657518"/>
            <a:ext cx="1941860" cy="1941860"/>
            <a:chOff x="3236863" y="1422825"/>
            <a:chExt cx="2725800" cy="2725800"/>
          </a:xfrm>
        </p:grpSpPr>
        <p:sp>
          <p:nvSpPr>
            <p:cNvPr id="302" name="Google Shape;302;p49"/>
            <p:cNvSpPr/>
            <p:nvPr/>
          </p:nvSpPr>
          <p:spPr>
            <a:xfrm>
              <a:off x="3236863" y="1422825"/>
              <a:ext cx="2725800" cy="2725800"/>
            </a:xfrm>
            <a:prstGeom prst="ellipse">
              <a:avLst/>
            </a:prstGeom>
            <a:solidFill>
              <a:srgbClr val="6FA8DC">
                <a:alpha val="803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9"/>
            <p:cNvSpPr txBox="1"/>
            <p:nvPr/>
          </p:nvSpPr>
          <p:spPr>
            <a:xfrm>
              <a:off x="3861922" y="3513637"/>
              <a:ext cx="1452900" cy="4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Fisher Corpus</a:t>
              </a:r>
              <a:endParaRPr sz="14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pic>
          <p:nvPicPr>
            <p:cNvPr id="304" name="Google Shape;304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21287" y="1956625"/>
              <a:ext cx="1557000" cy="15570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